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71"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12" autoAdjust="0"/>
    <p:restoredTop sz="94660"/>
  </p:normalViewPr>
  <p:slideViewPr>
    <p:cSldViewPr>
      <p:cViewPr varScale="1">
        <p:scale>
          <a:sx n="69" d="100"/>
          <a:sy n="69" d="100"/>
        </p:scale>
        <p:origin x="-1278"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516624"/>
            <a:ext cx="7315200" cy="2595025"/>
          </a:xfrm>
        </p:spPr>
        <p:txBody>
          <a:bodyPr>
            <a:normAutofit/>
          </a:bodyPr>
          <a:lstStyle>
            <a:lvl1pPr>
              <a:defRPr sz="4800"/>
            </a:lvl1pPr>
          </a:lstStyle>
          <a:p>
            <a:r>
              <a:rPr lang="en-US" smtClean="0"/>
              <a:t>Click to edit Master title style</a:t>
            </a:r>
            <a:endParaRPr lang="en-US"/>
          </a:p>
        </p:txBody>
      </p:sp>
      <p:sp>
        <p:nvSpPr>
          <p:cNvPr id="3" name="Subtitle 2"/>
          <p:cNvSpPr>
            <a:spLocks noGrp="1"/>
          </p:cNvSpPr>
          <p:nvPr>
            <p:ph type="subTitle" idx="1"/>
          </p:nvPr>
        </p:nvSpPr>
        <p:spPr>
          <a:xfrm>
            <a:off x="914400" y="5166530"/>
            <a:ext cx="7315200" cy="1144632"/>
          </a:xfrm>
        </p:spPr>
        <p:txBody>
          <a:bodyPr>
            <a:normAutofit/>
          </a:bodyPr>
          <a:lstStyle>
            <a:lvl1pPr marL="0" indent="0" algn="l">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4D2F4E7E-BE6F-41FC-8884-4D25B9E4B345}" type="datetimeFigureOut">
              <a:rPr lang="en-US" smtClean="0"/>
              <a:t>4/2/2020</a:t>
            </a:fld>
            <a:endParaRPr lang="en-US"/>
          </a:p>
        </p:txBody>
      </p:sp>
      <p:sp>
        <p:nvSpPr>
          <p:cNvPr id="8" name="Slide Number Placeholder 7"/>
          <p:cNvSpPr>
            <a:spLocks noGrp="1"/>
          </p:cNvSpPr>
          <p:nvPr>
            <p:ph type="sldNum" sz="quarter" idx="11"/>
          </p:nvPr>
        </p:nvSpPr>
        <p:spPr/>
        <p:txBody>
          <a:bodyPr/>
          <a:lstStyle/>
          <a:p>
            <a:fld id="{715F1A37-28B0-40EE-BB26-9E3186D5BF55}" type="slidenum">
              <a:rPr lang="en-US" smtClean="0"/>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2F4E7E-BE6F-41FC-8884-4D25B9E4B345}" type="datetimeFigureOut">
              <a:rPr lang="en-US" smtClean="0"/>
              <a:t>4/2/2020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5F1A37-28B0-40EE-BB26-9E3186D5BF5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48400" y="1826709"/>
            <a:ext cx="1492499" cy="448445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54524" y="1826709"/>
            <a:ext cx="5241476" cy="448445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2F4E7E-BE6F-41FC-8884-4D25B9E4B345}" type="datetimeFigureOut">
              <a:rPr lang="en-US" smtClean="0"/>
              <a:t>4/2/2020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5F1A37-28B0-40EE-BB26-9E3186D5BF5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D2F4E7E-BE6F-41FC-8884-4D25B9E4B345}" type="datetimeFigureOut">
              <a:rPr lang="en-US" smtClean="0"/>
              <a:t>4/2/2020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5F1A37-28B0-40EE-BB26-9E3186D5BF55}"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14400" y="5017572"/>
            <a:ext cx="7315200" cy="1293592"/>
          </a:xfrm>
        </p:spPr>
        <p:txBody>
          <a:bodyPr anchor="t"/>
          <a:lstStyle>
            <a:lvl1pPr algn="l">
              <a:defRPr sz="4000" b="0" cap="none"/>
            </a:lvl1pPr>
          </a:lstStyle>
          <a:p>
            <a:r>
              <a:rPr lang="en-US" smtClean="0"/>
              <a:t>Click to edit Master title style</a:t>
            </a:r>
            <a:endParaRPr lang="en-US"/>
          </a:p>
        </p:txBody>
      </p:sp>
      <p:sp>
        <p:nvSpPr>
          <p:cNvPr id="3" name="Text Placeholder 2"/>
          <p:cNvSpPr>
            <a:spLocks noGrp="1"/>
          </p:cNvSpPr>
          <p:nvPr>
            <p:ph type="body" idx="1"/>
          </p:nvPr>
        </p:nvSpPr>
        <p:spPr>
          <a:xfrm>
            <a:off x="914400" y="3865097"/>
            <a:ext cx="7315200" cy="1098439"/>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D2F4E7E-BE6F-41FC-8884-4D25B9E4B345}" type="datetimeFigureOut">
              <a:rPr lang="en-US" smtClean="0"/>
              <a:t>4/2/2020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5F1A37-28B0-40EE-BB26-9E3186D5BF55}"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4D2F4E7E-BE6F-41FC-8884-4D25B9E4B345}" type="datetimeFigureOut">
              <a:rPr lang="en-US" smtClean="0"/>
              <a:t>4/2/2020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5F1A37-28B0-40EE-BB26-9E3186D5BF55}" type="slidenum">
              <a:rPr lang="en-US" smtClean="0"/>
              <a:t>‹#›</a:t>
            </a:fld>
            <a:endParaRPr lang="en-US"/>
          </a:p>
        </p:txBody>
      </p:sp>
      <p:sp>
        <p:nvSpPr>
          <p:cNvPr id="9" name="Title 8"/>
          <p:cNvSpPr>
            <a:spLocks noGrp="1"/>
          </p:cNvSpPr>
          <p:nvPr>
            <p:ph type="title"/>
          </p:nvPr>
        </p:nvSpPr>
        <p:spPr>
          <a:xfrm>
            <a:off x="914400" y="1544715"/>
            <a:ext cx="7315200" cy="1154097"/>
          </a:xfrm>
        </p:spPr>
        <p:txBody>
          <a:bodyPr/>
          <a:lstStyle/>
          <a:p>
            <a:r>
              <a:rPr lang="en-US" smtClean="0"/>
              <a:t>Click to edit Master title style</a:t>
            </a:r>
            <a:endParaRPr lang="en-US"/>
          </a:p>
        </p:txBody>
      </p:sp>
      <p:sp>
        <p:nvSpPr>
          <p:cNvPr id="8" name="Content Placeholder 7"/>
          <p:cNvSpPr>
            <a:spLocks noGrp="1"/>
          </p:cNvSpPr>
          <p:nvPr>
            <p:ph sz="quarter" idx="13"/>
          </p:nvPr>
        </p:nvSpPr>
        <p:spPr>
          <a:xfrm>
            <a:off x="914400" y="2743200"/>
            <a:ext cx="3566160" cy="359359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81728" y="2743200"/>
            <a:ext cx="3566160" cy="3595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16348" y="2743200"/>
            <a:ext cx="336499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885144" y="2743200"/>
            <a:ext cx="336206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4D2F4E7E-BE6F-41FC-8884-4D25B9E4B345}" type="datetimeFigureOut">
              <a:rPr lang="en-US" smtClean="0"/>
              <a:t>4/2/2020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15F1A37-28B0-40EE-BB26-9E3186D5BF55}" type="slidenum">
              <a:rPr lang="en-US" smtClean="0"/>
              <a:t>‹#›</a:t>
            </a:fld>
            <a:endParaRPr lang="en-US"/>
          </a:p>
        </p:txBody>
      </p:sp>
      <p:sp>
        <p:nvSpPr>
          <p:cNvPr id="10" name="Title 9"/>
          <p:cNvSpPr>
            <a:spLocks noGrp="1"/>
          </p:cNvSpPr>
          <p:nvPr>
            <p:ph type="title"/>
          </p:nvPr>
        </p:nvSpPr>
        <p:spPr>
          <a:xfrm>
            <a:off x="914400" y="1544715"/>
            <a:ext cx="7315200" cy="1154097"/>
          </a:xfrm>
        </p:spPr>
        <p:txBody>
          <a:bodyPr/>
          <a:lstStyle/>
          <a:p>
            <a:r>
              <a:rPr lang="en-US" smtClean="0"/>
              <a:t>Click to edit Master title style</a:t>
            </a:r>
            <a:endParaRPr lang="en-US" dirty="0"/>
          </a:p>
        </p:txBody>
      </p:sp>
      <p:sp>
        <p:nvSpPr>
          <p:cNvPr id="11" name="Content Placeholder 10"/>
          <p:cNvSpPr>
            <a:spLocks noGrp="1"/>
          </p:cNvSpPr>
          <p:nvPr>
            <p:ph sz="quarter" idx="13"/>
          </p:nvPr>
        </p:nvSpPr>
        <p:spPr>
          <a:xfrm>
            <a:off x="914400" y="3383280"/>
            <a:ext cx="3566160" cy="2953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81727" y="3383280"/>
            <a:ext cx="3566160" cy="2953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D2F4E7E-BE6F-41FC-8884-4D25B9E4B345}" type="datetimeFigureOut">
              <a:rPr lang="en-US" smtClean="0"/>
              <a:t>4/2/2020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5F1A37-28B0-40EE-BB26-9E3186D5BF55}"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2F4E7E-BE6F-41FC-8884-4D25B9E4B345}" type="datetimeFigureOut">
              <a:rPr lang="en-US" smtClean="0"/>
              <a:t>4/2/2020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15F1A37-28B0-40EE-BB26-9E3186D5BF5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825362"/>
            <a:ext cx="2950936" cy="2173015"/>
          </a:xfrm>
        </p:spPr>
        <p:txBody>
          <a:bodyPr anchor="b">
            <a:normAutofit/>
          </a:bodyPr>
          <a:lstStyle>
            <a:lvl1pPr algn="l">
              <a:defRPr sz="2800" b="0"/>
            </a:lvl1pPr>
          </a:lstStyle>
          <a:p>
            <a:r>
              <a:rPr lang="en-US" smtClean="0"/>
              <a:t>Click to edit Master title style</a:t>
            </a:r>
            <a:endParaRPr lang="en-US" dirty="0"/>
          </a:p>
        </p:txBody>
      </p:sp>
      <p:sp>
        <p:nvSpPr>
          <p:cNvPr id="3" name="Content Placeholder 2"/>
          <p:cNvSpPr>
            <a:spLocks noGrp="1"/>
          </p:cNvSpPr>
          <p:nvPr>
            <p:ph idx="1"/>
          </p:nvPr>
        </p:nvSpPr>
        <p:spPr>
          <a:xfrm>
            <a:off x="4021752" y="1826709"/>
            <a:ext cx="4207848" cy="4476614"/>
          </a:xfrm>
        </p:spPr>
        <p:txBody>
          <a:bodyPr anchor="ct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4400" y="4061095"/>
            <a:ext cx="2950936" cy="22453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2F4E7E-BE6F-41FC-8884-4D25B9E4B345}" type="datetimeFigureOut">
              <a:rPr lang="en-US" smtClean="0"/>
              <a:t>4/2/2020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5F1A37-28B0-40EE-BB26-9E3186D5BF55}"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828800"/>
            <a:ext cx="2953512" cy="2176272"/>
          </a:xfrm>
        </p:spPr>
        <p:txBody>
          <a:bodyPr anchor="b">
            <a:normAutofit/>
          </a:bodyPr>
          <a:lstStyle>
            <a:lvl1pPr algn="l">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4191000" y="2286000"/>
            <a:ext cx="4038600" cy="3352800"/>
          </a:xfrm>
          <a:solidFill>
            <a:schemeClr val="accent2"/>
          </a:solidFill>
          <a:ln w="12700">
            <a:noFill/>
          </a:ln>
          <a:effectLst>
            <a:reflection blurRad="12700" stA="30000" endPos="30000" dist="31750" dir="5400000" sy="-100000" algn="bl" rotWithShape="0"/>
          </a:effectLst>
          <a:scene3d>
            <a:camera prst="perspectiveRight" fov="2700000">
              <a:rot lat="240000" lon="900000" rev="0"/>
            </a:camera>
            <a:lightRig rig="threePt" dir="t">
              <a:rot lat="0" lon="0" rev="2700000"/>
            </a:lightRig>
          </a:scene3d>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4400" y="4059936"/>
            <a:ext cx="2953512" cy="224942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2F4E7E-BE6F-41FC-8884-4D25B9E4B345}" type="datetimeFigureOut">
              <a:rPr lang="en-US" smtClean="0"/>
              <a:t>4/2/2020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5F1A37-28B0-40EE-BB26-9E3186D5BF55}"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0" name="Rectangle 9"/>
          <p:cNvSpPr/>
          <p:nvPr/>
        </p:nvSpPr>
        <p:spPr>
          <a:xfrm>
            <a:off x="8435268" y="573807"/>
            <a:ext cx="86236"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8569419" y="573807"/>
            <a:ext cx="576072"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914400" y="1544715"/>
            <a:ext cx="7315200" cy="115409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4400" y="2769833"/>
            <a:ext cx="7315200" cy="353952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6007690" y="548797"/>
            <a:ext cx="1189132" cy="297918"/>
          </a:xfrm>
          <a:prstGeom prst="rect">
            <a:avLst/>
          </a:prstGeom>
        </p:spPr>
        <p:txBody>
          <a:bodyPr vert="horz" lIns="91440" tIns="45720" rIns="91440" bIns="45720" rtlCol="0" anchor="ctr"/>
          <a:lstStyle>
            <a:lvl1pPr algn="l">
              <a:defRPr sz="1200">
                <a:solidFill>
                  <a:schemeClr val="tx1">
                    <a:alpha val="50000"/>
                  </a:schemeClr>
                </a:solidFill>
              </a:defRPr>
            </a:lvl1pPr>
          </a:lstStyle>
          <a:p>
            <a:fld id="{4D2F4E7E-BE6F-41FC-8884-4D25B9E4B345}" type="datetimeFigureOut">
              <a:rPr lang="en-US" smtClean="0"/>
              <a:t>4/2/2020</a:t>
            </a:fld>
            <a:endParaRPr lang="en-US"/>
          </a:p>
        </p:txBody>
      </p:sp>
      <p:sp>
        <p:nvSpPr>
          <p:cNvPr id="6" name="Slide Number Placeholder 5"/>
          <p:cNvSpPr>
            <a:spLocks noGrp="1"/>
          </p:cNvSpPr>
          <p:nvPr>
            <p:ph type="sldNum" sz="quarter" idx="4"/>
          </p:nvPr>
        </p:nvSpPr>
        <p:spPr>
          <a:xfrm>
            <a:off x="7314415" y="548797"/>
            <a:ext cx="941203" cy="301752"/>
          </a:xfrm>
          <a:prstGeom prst="rect">
            <a:avLst/>
          </a:prstGeom>
        </p:spPr>
        <p:txBody>
          <a:bodyPr vert="horz" lIns="91440" tIns="45720" rIns="91440" bIns="45720" rtlCol="0" anchor="ctr"/>
          <a:lstStyle>
            <a:lvl1pPr algn="r">
              <a:defRPr sz="1200">
                <a:solidFill>
                  <a:schemeClr val="tx1"/>
                </a:solidFill>
              </a:defRPr>
            </a:lvl1pPr>
          </a:lstStyle>
          <a:p>
            <a:fld id="{715F1A37-28B0-40EE-BB26-9E3186D5BF55}" type="slidenum">
              <a:rPr lang="en-US" smtClean="0"/>
              <a:t>‹#›</a:t>
            </a:fld>
            <a:endParaRPr lang="en-US"/>
          </a:p>
        </p:txBody>
      </p:sp>
      <p:sp>
        <p:nvSpPr>
          <p:cNvPr id="5" name="Footer Placeholder 4"/>
          <p:cNvSpPr>
            <a:spLocks noGrp="1"/>
          </p:cNvSpPr>
          <p:nvPr>
            <p:ph type="ftr" sz="quarter" idx="3"/>
          </p:nvPr>
        </p:nvSpPr>
        <p:spPr>
          <a:xfrm>
            <a:off x="6008688" y="855956"/>
            <a:ext cx="2246489" cy="301227"/>
          </a:xfrm>
          <a:prstGeom prst="rect">
            <a:avLst/>
          </a:prstGeom>
        </p:spPr>
        <p:txBody>
          <a:bodyPr vert="horz" lIns="91440" tIns="0" rIns="91440" bIns="45720" rtlCol="0" anchor="t"/>
          <a:lstStyle>
            <a:lvl1pPr algn="l">
              <a:defRPr sz="1000">
                <a:solidFill>
                  <a:schemeClr val="tx1"/>
                </a:solidFill>
              </a:defRPr>
            </a:lvl1pPr>
          </a:lstStyle>
          <a:p>
            <a:endParaRPr lang="en-US"/>
          </a:p>
        </p:txBody>
      </p:sp>
    </p:spTree>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buClr>
          <a:schemeClr val="tx2"/>
        </a:buClr>
        <a:buFont typeface="Wingdings" charset="2"/>
        <a:buChar char="§"/>
        <a:defRPr sz="2000" kern="1200">
          <a:solidFill>
            <a:schemeClr val="tx1"/>
          </a:solidFill>
          <a:latin typeface="+mn-lt"/>
          <a:ea typeface="+mn-ea"/>
          <a:cs typeface="+mn-cs"/>
        </a:defRPr>
      </a:lvl1pPr>
      <a:lvl2pPr marL="502920" indent="-182880" algn="l" defTabSz="914400" rtl="0" eaLnBrk="1" latinLnBrk="0" hangingPunct="1">
        <a:spcBef>
          <a:spcPct val="20000"/>
        </a:spcBef>
        <a:buClr>
          <a:schemeClr val="tx2"/>
        </a:buClr>
        <a:buFont typeface="Wingdings" charset="2"/>
        <a:buChar char="§"/>
        <a:defRPr sz="1800" kern="1200">
          <a:solidFill>
            <a:schemeClr val="tx1"/>
          </a:solidFill>
          <a:latin typeface="+mn-lt"/>
          <a:ea typeface="+mn-ea"/>
          <a:cs typeface="+mn-cs"/>
        </a:defRPr>
      </a:lvl2pPr>
      <a:lvl3pPr marL="685800" indent="-182880" algn="l" defTabSz="914400" rtl="0" eaLnBrk="1" latinLnBrk="0" hangingPunct="1">
        <a:spcBef>
          <a:spcPct val="20000"/>
        </a:spcBef>
        <a:buClr>
          <a:schemeClr val="tx2"/>
        </a:buClr>
        <a:buFont typeface="Wingdings" charset="2"/>
        <a:buChar char="§"/>
        <a:defRPr sz="1600" kern="1200">
          <a:solidFill>
            <a:schemeClr val="tx1"/>
          </a:solidFill>
          <a:latin typeface="+mn-lt"/>
          <a:ea typeface="+mn-ea"/>
          <a:cs typeface="+mn-cs"/>
        </a:defRPr>
      </a:lvl3pPr>
      <a:lvl4pPr marL="9144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4pPr>
      <a:lvl5pPr marL="11430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873" y="-99392"/>
            <a:ext cx="9278873" cy="6950199"/>
          </a:xfrm>
          <a:prstGeom prst="rect">
            <a:avLst/>
          </a:prstGeom>
        </p:spPr>
      </p:pic>
    </p:spTree>
    <p:extLst>
      <p:ext uri="{BB962C8B-B14F-4D97-AF65-F5344CB8AC3E}">
        <p14:creationId xmlns:p14="http://schemas.microsoft.com/office/powerpoint/2010/main" val="14265326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571500" indent="-571500">
              <a:buFont typeface="Wingdings" pitchFamily="2" charset="2"/>
              <a:buChar char="q"/>
            </a:pPr>
            <a:r>
              <a:rPr lang="en-US" b="1" dirty="0" smtClean="0"/>
              <a:t>Premenstrual dysphoric disorder</a:t>
            </a:r>
            <a:endParaRPr lang="en-US" b="1" dirty="0"/>
          </a:p>
        </p:txBody>
      </p:sp>
      <p:sp>
        <p:nvSpPr>
          <p:cNvPr id="3" name="Content Placeholder 2"/>
          <p:cNvSpPr>
            <a:spLocks noGrp="1"/>
          </p:cNvSpPr>
          <p:nvPr>
            <p:ph idx="1"/>
          </p:nvPr>
        </p:nvSpPr>
        <p:spPr/>
        <p:txBody>
          <a:bodyPr>
            <a:normAutofit fontScale="92500" lnSpcReduction="20000"/>
          </a:bodyPr>
          <a:lstStyle/>
          <a:p>
            <a:r>
              <a:rPr lang="en-US" dirty="0" smtClean="0"/>
              <a:t>Premenstrual dysphoric disorder(PMDD) is a condition in which a women has severe depressions symptoms, irritability and tension before menstruation.</a:t>
            </a:r>
          </a:p>
          <a:p>
            <a:r>
              <a:rPr lang="en-US" dirty="0" smtClean="0"/>
              <a:t>The symptoms of PMDD are more severe than those seen with premenstrual syndrome (PMS).</a:t>
            </a:r>
          </a:p>
          <a:p>
            <a:pPr marL="0" indent="0">
              <a:buNone/>
            </a:pPr>
            <a:r>
              <a:rPr lang="en-US" b="1" dirty="0"/>
              <a:t> </a:t>
            </a:r>
            <a:r>
              <a:rPr lang="en-US" b="1" dirty="0" smtClean="0"/>
              <a:t>                              </a:t>
            </a:r>
            <a:r>
              <a:rPr lang="en-US" sz="4400" b="1" dirty="0" smtClean="0"/>
              <a:t>Symptoms</a:t>
            </a:r>
          </a:p>
          <a:p>
            <a:pPr marL="0" indent="0">
              <a:buNone/>
            </a:pPr>
            <a:r>
              <a:rPr lang="en-US" dirty="0" smtClean="0"/>
              <a:t>Many women with this condition have :</a:t>
            </a:r>
          </a:p>
          <a:p>
            <a:pPr marL="0" indent="0">
              <a:buNone/>
            </a:pPr>
            <a:endParaRPr lang="en-US" dirty="0"/>
          </a:p>
          <a:p>
            <a:r>
              <a:rPr lang="en-US" dirty="0" smtClean="0"/>
              <a:t>Anxiety </a:t>
            </a:r>
          </a:p>
          <a:p>
            <a:r>
              <a:rPr lang="en-US" dirty="0" smtClean="0"/>
              <a:t>Severe depression</a:t>
            </a:r>
          </a:p>
          <a:p>
            <a:r>
              <a:rPr lang="en-US" dirty="0" smtClean="0"/>
              <a:t>Seasonal affective disorder(sad)</a:t>
            </a:r>
          </a:p>
        </p:txBody>
      </p:sp>
    </p:spTree>
    <p:extLst>
      <p:ext uri="{BB962C8B-B14F-4D97-AF65-F5344CB8AC3E}">
        <p14:creationId xmlns:p14="http://schemas.microsoft.com/office/powerpoint/2010/main" val="26595461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Etiology</a:t>
            </a:r>
            <a:endParaRPr lang="en-US" b="1" dirty="0"/>
          </a:p>
        </p:txBody>
      </p:sp>
      <p:sp>
        <p:nvSpPr>
          <p:cNvPr id="3" name="Content Placeholder 2"/>
          <p:cNvSpPr>
            <a:spLocks noGrp="1"/>
          </p:cNvSpPr>
          <p:nvPr>
            <p:ph idx="1"/>
          </p:nvPr>
        </p:nvSpPr>
        <p:spPr/>
        <p:txBody>
          <a:bodyPr>
            <a:normAutofit/>
          </a:bodyPr>
          <a:lstStyle/>
          <a:p>
            <a:pPr marL="0" indent="0">
              <a:buNone/>
            </a:pPr>
            <a:r>
              <a:rPr lang="en-US" dirty="0" smtClean="0"/>
              <a:t>The causes of PMDD have not been still found. </a:t>
            </a:r>
          </a:p>
          <a:p>
            <a:r>
              <a:rPr lang="en-US" dirty="0" smtClean="0"/>
              <a:t>Hormone changes that occur during a woman’s menstrual cycle may play a role.</a:t>
            </a:r>
          </a:p>
          <a:p>
            <a:pPr marL="0" indent="0">
              <a:buNone/>
            </a:pPr>
            <a:r>
              <a:rPr lang="en-US" dirty="0" smtClean="0"/>
              <a:t>Other factors that may play a role include:</a:t>
            </a:r>
          </a:p>
          <a:p>
            <a:r>
              <a:rPr lang="en-US" dirty="0" smtClean="0"/>
              <a:t>Alcohol or substances abuse</a:t>
            </a:r>
          </a:p>
          <a:p>
            <a:r>
              <a:rPr lang="en-US" dirty="0" smtClean="0"/>
              <a:t>Thyroid disorder</a:t>
            </a:r>
          </a:p>
          <a:p>
            <a:r>
              <a:rPr lang="en-US" dirty="0" smtClean="0"/>
              <a:t>Being overweight</a:t>
            </a:r>
          </a:p>
          <a:p>
            <a:r>
              <a:rPr lang="en-US" dirty="0" smtClean="0"/>
              <a:t>Lack of exercise</a:t>
            </a:r>
            <a:endParaRPr lang="en-US" dirty="0"/>
          </a:p>
        </p:txBody>
      </p:sp>
    </p:spTree>
    <p:extLst>
      <p:ext uri="{BB962C8B-B14F-4D97-AF65-F5344CB8AC3E}">
        <p14:creationId xmlns:p14="http://schemas.microsoft.com/office/powerpoint/2010/main" val="11852924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Intervention</a:t>
            </a:r>
            <a:endParaRPr lang="en-US" b="1" dirty="0"/>
          </a:p>
        </p:txBody>
      </p:sp>
      <p:sp>
        <p:nvSpPr>
          <p:cNvPr id="3" name="Content Placeholder 2"/>
          <p:cNvSpPr>
            <a:spLocks noGrp="1"/>
          </p:cNvSpPr>
          <p:nvPr>
            <p:ph idx="1"/>
          </p:nvPr>
        </p:nvSpPr>
        <p:spPr/>
        <p:txBody>
          <a:bodyPr/>
          <a:lstStyle/>
          <a:p>
            <a:pPr marL="0" indent="0">
              <a:buNone/>
            </a:pPr>
            <a:r>
              <a:rPr lang="en-US" dirty="0" smtClean="0"/>
              <a:t>Several forms of depression are unique to woman because of their apparent association with changes in gonadal hormones which in turn modulate neuroregulatory systems associated with mood and behavior. </a:t>
            </a:r>
          </a:p>
          <a:p>
            <a:r>
              <a:rPr lang="en-US" dirty="0" smtClean="0"/>
              <a:t>The serotonergic  antidepressant consistently show efficacy for severe PMDD.</a:t>
            </a:r>
            <a:endParaRPr lang="en-US" dirty="0"/>
          </a:p>
        </p:txBody>
      </p:sp>
    </p:spTree>
    <p:extLst>
      <p:ext uri="{BB962C8B-B14F-4D97-AF65-F5344CB8AC3E}">
        <p14:creationId xmlns:p14="http://schemas.microsoft.com/office/powerpoint/2010/main" val="11072942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571500" indent="-571500">
              <a:buFont typeface="Wingdings" pitchFamily="2" charset="2"/>
              <a:buChar char="q"/>
            </a:pPr>
            <a:r>
              <a:rPr lang="en-US" b="1" dirty="0" smtClean="0"/>
              <a:t>Major depressive disorder</a:t>
            </a:r>
            <a:endParaRPr lang="en-US" b="1" dirty="0"/>
          </a:p>
        </p:txBody>
      </p:sp>
      <p:sp>
        <p:nvSpPr>
          <p:cNvPr id="3" name="Content Placeholder 2"/>
          <p:cNvSpPr>
            <a:spLocks noGrp="1"/>
          </p:cNvSpPr>
          <p:nvPr>
            <p:ph idx="1"/>
          </p:nvPr>
        </p:nvSpPr>
        <p:spPr>
          <a:xfrm>
            <a:off x="446856" y="1600200"/>
            <a:ext cx="8229600" cy="4525963"/>
          </a:xfrm>
        </p:spPr>
        <p:txBody>
          <a:bodyPr>
            <a:normAutofit/>
          </a:bodyPr>
          <a:lstStyle/>
          <a:p>
            <a:pPr marL="0" indent="0">
              <a:buNone/>
            </a:pPr>
            <a:r>
              <a:rPr lang="en-US" dirty="0" smtClean="0"/>
              <a:t>A mental disorder characterized by a persistently depressed mood and long term loss of pleasure or interest in life.</a:t>
            </a:r>
          </a:p>
          <a:p>
            <a:pPr marL="0" indent="0">
              <a:buNone/>
            </a:pPr>
            <a:r>
              <a:rPr lang="en-US" dirty="0" smtClean="0"/>
              <a:t>                            </a:t>
            </a:r>
            <a:r>
              <a:rPr lang="en-US" sz="4400" b="1" dirty="0" smtClean="0"/>
              <a:t>Symptoms</a:t>
            </a:r>
          </a:p>
          <a:p>
            <a:pPr marL="0" indent="0">
              <a:buNone/>
            </a:pPr>
            <a:r>
              <a:rPr lang="en-US" dirty="0" smtClean="0"/>
              <a:t>Other symptoms such as:</a:t>
            </a:r>
          </a:p>
          <a:p>
            <a:pPr marL="0" indent="0">
              <a:buNone/>
            </a:pPr>
            <a:r>
              <a:rPr lang="en-US" dirty="0" smtClean="0"/>
              <a:t>Disturbed sleep</a:t>
            </a:r>
          </a:p>
          <a:p>
            <a:r>
              <a:rPr lang="en-US" dirty="0" smtClean="0"/>
              <a:t>Feeling of guilt</a:t>
            </a:r>
          </a:p>
          <a:p>
            <a:r>
              <a:rPr lang="en-US" dirty="0" smtClean="0"/>
              <a:t>Inadequacy</a:t>
            </a:r>
          </a:p>
          <a:p>
            <a:r>
              <a:rPr lang="en-US" dirty="0" smtClean="0"/>
              <a:t>Suicidal thought</a:t>
            </a:r>
          </a:p>
        </p:txBody>
      </p:sp>
    </p:spTree>
    <p:extLst>
      <p:ext uri="{BB962C8B-B14F-4D97-AF65-F5344CB8AC3E}">
        <p14:creationId xmlns:p14="http://schemas.microsoft.com/office/powerpoint/2010/main" val="28673731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Etiology</a:t>
            </a:r>
            <a:endParaRPr lang="en-US" b="1" dirty="0"/>
          </a:p>
        </p:txBody>
      </p:sp>
      <p:sp>
        <p:nvSpPr>
          <p:cNvPr id="3" name="Content Placeholder 2"/>
          <p:cNvSpPr>
            <a:spLocks noGrp="1"/>
          </p:cNvSpPr>
          <p:nvPr>
            <p:ph idx="1"/>
          </p:nvPr>
        </p:nvSpPr>
        <p:spPr/>
        <p:txBody>
          <a:bodyPr>
            <a:normAutofit/>
          </a:bodyPr>
          <a:lstStyle/>
          <a:p>
            <a:r>
              <a:rPr lang="en-US" dirty="0" smtClean="0"/>
              <a:t>Depression rarely occurs independent of other psychological disorders including anxiety, substance abuse and personality disorders as well as other medical illness which makes it more challenging to treat.</a:t>
            </a:r>
          </a:p>
          <a:p>
            <a:r>
              <a:rPr lang="en-US" dirty="0" smtClean="0"/>
              <a:t>Certain biological, environmental, and personal factors have also been associated with development of depression.</a:t>
            </a:r>
          </a:p>
          <a:p>
            <a:pPr marL="0" indent="0">
              <a:buNone/>
            </a:pPr>
            <a:r>
              <a:rPr lang="en-US" dirty="0" smtClean="0"/>
              <a:t>  </a:t>
            </a:r>
            <a:endParaRPr lang="en-US" dirty="0"/>
          </a:p>
        </p:txBody>
      </p:sp>
    </p:spTree>
    <p:extLst>
      <p:ext uri="{BB962C8B-B14F-4D97-AF65-F5344CB8AC3E}">
        <p14:creationId xmlns:p14="http://schemas.microsoft.com/office/powerpoint/2010/main" val="5685865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Intervention</a:t>
            </a:r>
            <a:endParaRPr lang="en-US" b="1" dirty="0"/>
          </a:p>
        </p:txBody>
      </p:sp>
      <p:sp>
        <p:nvSpPr>
          <p:cNvPr id="3" name="Content Placeholder 2"/>
          <p:cNvSpPr>
            <a:spLocks noGrp="1"/>
          </p:cNvSpPr>
          <p:nvPr>
            <p:ph idx="1"/>
          </p:nvPr>
        </p:nvSpPr>
        <p:spPr/>
        <p:txBody>
          <a:bodyPr/>
          <a:lstStyle/>
          <a:p>
            <a:pPr marL="0" indent="0">
              <a:buNone/>
            </a:pPr>
            <a:r>
              <a:rPr lang="en-US" dirty="0" smtClean="0"/>
              <a:t>There are several treatment methods for major depression disorders.</a:t>
            </a:r>
          </a:p>
          <a:p>
            <a:r>
              <a:rPr lang="en-US" dirty="0" smtClean="0"/>
              <a:t>These approaches include psycho therapy, antidepressant medications, ECT and other somatic therapy.</a:t>
            </a:r>
          </a:p>
          <a:p>
            <a:r>
              <a:rPr lang="en-US" dirty="0" smtClean="0"/>
              <a:t>ECT is generally avoided except in extreme circumstances in favor of both  psychotherapy and antidepressant.</a:t>
            </a:r>
            <a:endParaRPr lang="en-US" dirty="0"/>
          </a:p>
        </p:txBody>
      </p:sp>
    </p:spTree>
    <p:extLst>
      <p:ext uri="{BB962C8B-B14F-4D97-AF65-F5344CB8AC3E}">
        <p14:creationId xmlns:p14="http://schemas.microsoft.com/office/powerpoint/2010/main" val="5790548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b="1" dirty="0" smtClean="0"/>
              <a:t>        THE END</a:t>
            </a:r>
            <a:endParaRPr lang="en-US" sz="6000" b="1"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0" y="2824956"/>
            <a:ext cx="4572000" cy="3429000"/>
          </a:xfrm>
        </p:spPr>
      </p:pic>
    </p:spTree>
    <p:extLst>
      <p:ext uri="{BB962C8B-B14F-4D97-AF65-F5344CB8AC3E}">
        <p14:creationId xmlns:p14="http://schemas.microsoft.com/office/powerpoint/2010/main" val="42706965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algn="l"/>
            <a:r>
              <a:rPr lang="en-US" sz="4000" dirty="0" smtClean="0"/>
              <a:t>Name: Aneeza Nasir</a:t>
            </a:r>
            <a:br>
              <a:rPr lang="en-US" sz="4000" dirty="0" smtClean="0"/>
            </a:br>
            <a:r>
              <a:rPr lang="en-US" sz="4000" dirty="0" smtClean="0"/>
              <a:t>Roll No: 019</a:t>
            </a:r>
            <a:br>
              <a:rPr lang="en-US" sz="4000" dirty="0" smtClean="0"/>
            </a:br>
            <a:r>
              <a:rPr lang="en-US" sz="4000" dirty="0" smtClean="0"/>
              <a:t>Semester: 5</a:t>
            </a:r>
            <a:r>
              <a:rPr lang="en-US" sz="4000" baseline="30000" dirty="0" smtClean="0"/>
              <a:t>th</a:t>
            </a:r>
            <a:r>
              <a:rPr lang="en-US" sz="4000" dirty="0" smtClean="0"/>
              <a:t/>
            </a:r>
            <a:br>
              <a:rPr lang="en-US" sz="4000" dirty="0" smtClean="0"/>
            </a:br>
            <a:r>
              <a:rPr lang="en-US" sz="4000" dirty="0" smtClean="0"/>
              <a:t>Topic: Depressive Disorders</a:t>
            </a:r>
            <a:br>
              <a:rPr lang="en-US" sz="4000" dirty="0" smtClean="0"/>
            </a:br>
            <a:r>
              <a:rPr lang="en-US" sz="4000" dirty="0" smtClean="0"/>
              <a:t>Subject:  Psychopathology</a:t>
            </a:r>
            <a:br>
              <a:rPr lang="en-US" sz="4000" dirty="0" smtClean="0"/>
            </a:br>
            <a:r>
              <a:rPr lang="en-US" sz="4000" dirty="0"/>
              <a:t> </a:t>
            </a:r>
            <a:r>
              <a:rPr lang="en-US" sz="4000" dirty="0" smtClean="0"/>
              <a:t>Submitted to:  Mam Samar Fahad               </a:t>
            </a:r>
            <a:endParaRPr lang="en-US" sz="4000" dirty="0"/>
          </a:p>
        </p:txBody>
      </p:sp>
      <p:sp>
        <p:nvSpPr>
          <p:cNvPr id="3" name="Subtitle 2"/>
          <p:cNvSpPr>
            <a:spLocks noGrp="1"/>
          </p:cNvSpPr>
          <p:nvPr>
            <p:ph type="subTitle" idx="1"/>
          </p:nvPr>
        </p:nvSpPr>
        <p:spPr>
          <a:xfrm>
            <a:off x="1371600" y="5085184"/>
            <a:ext cx="5792688" cy="553616"/>
          </a:xfrm>
        </p:spPr>
        <p:txBody>
          <a:bodyPr>
            <a:normAutofit/>
          </a:bodyPr>
          <a:lstStyle/>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19871" y="5105141"/>
            <a:ext cx="1825895" cy="1752859"/>
          </a:xfrm>
          <a:prstGeom prst="rect">
            <a:avLst/>
          </a:prstGeom>
        </p:spPr>
      </p:pic>
    </p:spTree>
    <p:extLst>
      <p:ext uri="{BB962C8B-B14F-4D97-AF65-F5344CB8AC3E}">
        <p14:creationId xmlns:p14="http://schemas.microsoft.com/office/powerpoint/2010/main" val="12383209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b="1" dirty="0" smtClean="0"/>
              <a:t>Contents</a:t>
            </a:r>
            <a:endParaRPr lang="en-US" sz="4800" b="1" dirty="0"/>
          </a:p>
        </p:txBody>
      </p:sp>
      <p:sp>
        <p:nvSpPr>
          <p:cNvPr id="3" name="Content Placeholder 2"/>
          <p:cNvSpPr>
            <a:spLocks noGrp="1"/>
          </p:cNvSpPr>
          <p:nvPr>
            <p:ph idx="1"/>
          </p:nvPr>
        </p:nvSpPr>
        <p:spPr/>
        <p:txBody>
          <a:bodyPr/>
          <a:lstStyle/>
          <a:p>
            <a:pPr>
              <a:buFont typeface="Wingdings" pitchFamily="2" charset="2"/>
              <a:buChar char="q"/>
            </a:pPr>
            <a:r>
              <a:rPr lang="en-US" dirty="0" smtClean="0"/>
              <a:t>What is depressive disorder?</a:t>
            </a:r>
          </a:p>
          <a:p>
            <a:pPr>
              <a:buFont typeface="Wingdings" pitchFamily="2" charset="2"/>
              <a:buChar char="q"/>
            </a:pPr>
            <a:r>
              <a:rPr lang="en-US" dirty="0" smtClean="0"/>
              <a:t>Depression diagnostic criteria</a:t>
            </a:r>
          </a:p>
          <a:p>
            <a:pPr>
              <a:buFont typeface="Wingdings" pitchFamily="2" charset="2"/>
              <a:buChar char="q"/>
            </a:pPr>
            <a:r>
              <a:rPr lang="en-US" dirty="0" smtClean="0"/>
              <a:t>Types of depression</a:t>
            </a:r>
          </a:p>
          <a:p>
            <a:r>
              <a:rPr lang="en-US" dirty="0" smtClean="0"/>
              <a:t>Diagnostic criteria</a:t>
            </a:r>
          </a:p>
          <a:p>
            <a:r>
              <a:rPr lang="en-US" dirty="0" smtClean="0"/>
              <a:t>Etiology</a:t>
            </a:r>
          </a:p>
          <a:p>
            <a:r>
              <a:rPr lang="en-US" dirty="0" smtClean="0"/>
              <a:t>Intervention</a:t>
            </a:r>
            <a:endParaRPr lang="en-US" dirty="0"/>
          </a:p>
        </p:txBody>
      </p:sp>
    </p:spTree>
    <p:extLst>
      <p:ext uri="{BB962C8B-B14F-4D97-AF65-F5344CB8AC3E}">
        <p14:creationId xmlns:p14="http://schemas.microsoft.com/office/powerpoint/2010/main" val="31543365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Depressive Disorder</a:t>
            </a:r>
            <a:endParaRPr lang="en-US" b="1" dirty="0"/>
          </a:p>
        </p:txBody>
      </p:sp>
      <p:sp>
        <p:nvSpPr>
          <p:cNvPr id="3" name="Content Placeholder 2"/>
          <p:cNvSpPr>
            <a:spLocks noGrp="1"/>
          </p:cNvSpPr>
          <p:nvPr>
            <p:ph idx="1"/>
          </p:nvPr>
        </p:nvSpPr>
        <p:spPr/>
        <p:txBody>
          <a:bodyPr/>
          <a:lstStyle/>
          <a:p>
            <a:pPr>
              <a:buFont typeface="Wingdings" pitchFamily="2" charset="2"/>
              <a:buChar char="q"/>
            </a:pPr>
            <a:r>
              <a:rPr lang="en-US" b="1" dirty="0" smtClean="0"/>
              <a:t>Depression, </a:t>
            </a:r>
            <a:r>
              <a:rPr lang="en-US" dirty="0" smtClean="0"/>
              <a:t>otherwise known as major depressive disorder, is common and serious mood disorder those who suffer depression experience persistent feeling of sadness and hopelessness and lose interest in activities the once enjoyed. </a:t>
            </a:r>
            <a:endParaRPr lang="en-US"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31840" y="4509120"/>
            <a:ext cx="2952328" cy="2220057"/>
          </a:xfrm>
          <a:prstGeom prst="rect">
            <a:avLst/>
          </a:prstGeom>
        </p:spPr>
      </p:pic>
    </p:spTree>
    <p:extLst>
      <p:ext uri="{BB962C8B-B14F-4D97-AF65-F5344CB8AC3E}">
        <p14:creationId xmlns:p14="http://schemas.microsoft.com/office/powerpoint/2010/main" val="19356166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800" b="1" dirty="0" smtClean="0"/>
              <a:t>Depression Diagnostic Criteria</a:t>
            </a:r>
            <a:endParaRPr lang="en-US" sz="4800" b="1" dirty="0"/>
          </a:p>
        </p:txBody>
      </p:sp>
      <p:sp>
        <p:nvSpPr>
          <p:cNvPr id="3" name="Content Placeholder 2"/>
          <p:cNvSpPr>
            <a:spLocks noGrp="1"/>
          </p:cNvSpPr>
          <p:nvPr>
            <p:ph idx="1"/>
          </p:nvPr>
        </p:nvSpPr>
        <p:spPr/>
        <p:txBody>
          <a:bodyPr>
            <a:normAutofit/>
          </a:bodyPr>
          <a:lstStyle/>
          <a:p>
            <a:pPr>
              <a:buFont typeface="Wingdings" pitchFamily="2" charset="2"/>
              <a:buChar char="q"/>
            </a:pPr>
            <a:r>
              <a:rPr lang="en-US" dirty="0" smtClean="0"/>
              <a:t>The DSM-5 outlines the following criterion to make a diagnosis of depression. The individual must be experiencing five or more symptoms during the same two weeks period.</a:t>
            </a:r>
          </a:p>
          <a:p>
            <a:r>
              <a:rPr lang="en-US" dirty="0" smtClean="0"/>
              <a:t>Depressed mood most of the day, nearly everyday.</a:t>
            </a:r>
          </a:p>
          <a:p>
            <a:r>
              <a:rPr lang="en-US" dirty="0" smtClean="0"/>
              <a:t>Markedly diminished interest or pleasure in all, or almost all, activities most of the day, nearly every day.</a:t>
            </a:r>
          </a:p>
          <a:p>
            <a:r>
              <a:rPr lang="en-US" dirty="0" smtClean="0"/>
              <a:t>Significant weight loss when not dieting or weight gain, or decrease or increase in appetite nearly everyday. </a:t>
            </a:r>
          </a:p>
          <a:p>
            <a:pPr marL="0" indent="0">
              <a:buNone/>
            </a:pPr>
            <a:endParaRPr lang="en-US" dirty="0"/>
          </a:p>
        </p:txBody>
      </p:sp>
    </p:spTree>
    <p:extLst>
      <p:ext uri="{BB962C8B-B14F-4D97-AF65-F5344CB8AC3E}">
        <p14:creationId xmlns:p14="http://schemas.microsoft.com/office/powerpoint/2010/main" val="2857921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A slowing down of thought and the reduction of physical movement (observable by others, not merely subjective feelings of restlessness or being slowed down).</a:t>
            </a:r>
          </a:p>
          <a:p>
            <a:r>
              <a:rPr lang="en-US" dirty="0" smtClean="0"/>
              <a:t>Fatigue or loss of energy nearly everyday.</a:t>
            </a:r>
          </a:p>
          <a:p>
            <a:r>
              <a:rPr lang="en-US" dirty="0" smtClean="0"/>
              <a:t>Feelings of worthlessness or excessive or inappropriate guilt nearly everyday.</a:t>
            </a:r>
          </a:p>
          <a:p>
            <a:r>
              <a:rPr lang="en-US" dirty="0" smtClean="0"/>
              <a:t>Diminished ability to think or concentrate.</a:t>
            </a:r>
          </a:p>
        </p:txBody>
      </p:sp>
    </p:spTree>
    <p:extLst>
      <p:ext uri="{BB962C8B-B14F-4D97-AF65-F5344CB8AC3E}">
        <p14:creationId xmlns:p14="http://schemas.microsoft.com/office/powerpoint/2010/main" val="6128037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5300" b="1" dirty="0" smtClean="0"/>
              <a:t>Types of Depressive Disorders</a:t>
            </a:r>
            <a:r>
              <a:rPr lang="en-US" b="1" dirty="0" smtClean="0"/>
              <a:t/>
            </a:r>
            <a:br>
              <a:rPr lang="en-US" b="1" dirty="0" smtClean="0"/>
            </a:br>
            <a:r>
              <a:rPr lang="en-US" sz="4000" b="1" dirty="0" smtClean="0"/>
              <a:t>Substance/Medication induced depressive disorder</a:t>
            </a:r>
            <a:endParaRPr lang="en-US" sz="4000" b="1" dirty="0"/>
          </a:p>
        </p:txBody>
      </p:sp>
      <p:sp>
        <p:nvSpPr>
          <p:cNvPr id="3" name="Content Placeholder 2"/>
          <p:cNvSpPr>
            <a:spLocks noGrp="1"/>
          </p:cNvSpPr>
          <p:nvPr>
            <p:ph idx="1"/>
          </p:nvPr>
        </p:nvSpPr>
        <p:spPr/>
        <p:txBody>
          <a:bodyPr/>
          <a:lstStyle/>
          <a:p>
            <a:r>
              <a:rPr lang="en-US" dirty="0" smtClean="0"/>
              <a:t>Substance/medication-induced depressive is characterized by a prominent and persistent change in mood, exhibiting clear signs of depression or a marked decrease in interest or pleasure in daily activities and hobbies, and these symptoms start during or soon after a certain substance/medication has been taken or during withdrawal from the substance/medication.</a:t>
            </a:r>
            <a:endParaRPr lang="en-US" dirty="0"/>
          </a:p>
        </p:txBody>
      </p:sp>
    </p:spTree>
    <p:extLst>
      <p:ext uri="{BB962C8B-B14F-4D97-AF65-F5344CB8AC3E}">
        <p14:creationId xmlns:p14="http://schemas.microsoft.com/office/powerpoint/2010/main" val="4269416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571500" indent="-571500">
              <a:buFont typeface="Wingdings" pitchFamily="2" charset="2"/>
              <a:buChar char="q"/>
            </a:pPr>
            <a:r>
              <a:rPr lang="en-US" b="1" dirty="0" smtClean="0"/>
              <a:t>Common Symptoms</a:t>
            </a:r>
            <a:endParaRPr lang="en-US" b="1" dirty="0"/>
          </a:p>
        </p:txBody>
      </p:sp>
      <p:sp>
        <p:nvSpPr>
          <p:cNvPr id="3" name="Content Placeholder 2"/>
          <p:cNvSpPr>
            <a:spLocks noGrp="1"/>
          </p:cNvSpPr>
          <p:nvPr>
            <p:ph idx="1"/>
          </p:nvPr>
        </p:nvSpPr>
        <p:spPr/>
        <p:txBody>
          <a:bodyPr>
            <a:normAutofit fontScale="92500" lnSpcReduction="10000"/>
          </a:bodyPr>
          <a:lstStyle/>
          <a:p>
            <a:r>
              <a:rPr lang="en-US" dirty="0" smtClean="0"/>
              <a:t>Constantly feeling sad, hopeless or empty.</a:t>
            </a:r>
          </a:p>
          <a:p>
            <a:r>
              <a:rPr lang="en-US" dirty="0" smtClean="0"/>
              <a:t>Constantly feeling and irritated.</a:t>
            </a:r>
          </a:p>
          <a:p>
            <a:r>
              <a:rPr lang="en-US" dirty="0" smtClean="0"/>
              <a:t>Excessive weight gain or loss during a short period of time.</a:t>
            </a:r>
          </a:p>
          <a:p>
            <a:r>
              <a:rPr lang="en-US" dirty="0" smtClean="0"/>
              <a:t>Sleeping too much or too little</a:t>
            </a:r>
          </a:p>
          <a:p>
            <a:r>
              <a:rPr lang="en-US" dirty="0" smtClean="0"/>
              <a:t>Low self-esteem</a:t>
            </a:r>
          </a:p>
          <a:p>
            <a:r>
              <a:rPr lang="en-US" dirty="0" smtClean="0"/>
              <a:t>Poor levels of concentration</a:t>
            </a:r>
          </a:p>
          <a:p>
            <a:r>
              <a:rPr lang="en-US" dirty="0" smtClean="0"/>
              <a:t>Decreased sex drive</a:t>
            </a:r>
          </a:p>
          <a:p>
            <a:r>
              <a:rPr lang="en-US" dirty="0" smtClean="0"/>
              <a:t>Increased thoughts or death and dying, including suicidal thoughts</a:t>
            </a:r>
          </a:p>
          <a:p>
            <a:r>
              <a:rPr lang="en-US" dirty="0" smtClean="0"/>
              <a:t>The above symptoms must all have manifested during or after a specific substance was taken </a:t>
            </a:r>
            <a:endParaRPr lang="en-US" dirty="0"/>
          </a:p>
        </p:txBody>
      </p:sp>
    </p:spTree>
    <p:extLst>
      <p:ext uri="{BB962C8B-B14F-4D97-AF65-F5344CB8AC3E}">
        <p14:creationId xmlns:p14="http://schemas.microsoft.com/office/powerpoint/2010/main" val="31423298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smtClean="0"/>
              <a:t>Etiology</a:t>
            </a:r>
            <a:endParaRPr lang="en-US" sz="4000" b="1" dirty="0"/>
          </a:p>
        </p:txBody>
      </p:sp>
      <p:sp>
        <p:nvSpPr>
          <p:cNvPr id="3" name="Content Placeholder 2"/>
          <p:cNvSpPr>
            <a:spLocks noGrp="1"/>
          </p:cNvSpPr>
          <p:nvPr>
            <p:ph idx="1"/>
          </p:nvPr>
        </p:nvSpPr>
        <p:spPr/>
        <p:txBody>
          <a:bodyPr>
            <a:normAutofit fontScale="40000" lnSpcReduction="20000"/>
          </a:bodyPr>
          <a:lstStyle/>
          <a:p>
            <a:pPr marL="0" indent="0">
              <a:buNone/>
            </a:pPr>
            <a:r>
              <a:rPr lang="en-US" sz="4100" dirty="0" smtClean="0"/>
              <a:t>Substance-induced mood disorder is a kind of depression that is caused by using alcohol, drugs or medications. Substance/medication induced depressive disorder is the diagnostic name for alcohol or drug induced depression.</a:t>
            </a:r>
          </a:p>
          <a:p>
            <a:pPr marL="0" indent="0" algn="ctr">
              <a:buNone/>
            </a:pPr>
            <a:r>
              <a:rPr lang="en-US" sz="7300" dirty="0" smtClean="0"/>
              <a:t>                                                      </a:t>
            </a:r>
            <a:r>
              <a:rPr lang="en-US" sz="7300" b="1" dirty="0" smtClean="0"/>
              <a:t>Intervention</a:t>
            </a:r>
          </a:p>
          <a:p>
            <a:r>
              <a:rPr lang="en-US" sz="4400" dirty="0" smtClean="0"/>
              <a:t>Medications and psychotherapy are effective for most people.</a:t>
            </a:r>
          </a:p>
          <a:p>
            <a:r>
              <a:rPr lang="en-US" sz="4400" dirty="0" smtClean="0"/>
              <a:t>Many people with this depression also benefit from seeing a psychiatrist,psychologist or other mental health professionals.</a:t>
            </a:r>
          </a:p>
          <a:p>
            <a:r>
              <a:rPr lang="en-US" sz="4400" dirty="0" smtClean="0"/>
              <a:t>Many types of antidepressants are available.</a:t>
            </a:r>
          </a:p>
          <a:p>
            <a:pPr marL="0" indent="0">
              <a:buNone/>
            </a:pPr>
            <a:endParaRPr lang="en-US" dirty="0" smtClean="0"/>
          </a:p>
          <a:p>
            <a:pPr marL="0" indent="0">
              <a:buNone/>
            </a:pPr>
            <a:r>
              <a:rPr lang="en-US" dirty="0" smtClean="0"/>
              <a:t>  </a:t>
            </a:r>
            <a:endParaRPr lang="en-US" dirty="0"/>
          </a:p>
        </p:txBody>
      </p:sp>
    </p:spTree>
    <p:extLst>
      <p:ext uri="{BB962C8B-B14F-4D97-AF65-F5344CB8AC3E}">
        <p14:creationId xmlns:p14="http://schemas.microsoft.com/office/powerpoint/2010/main" val="75588515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erspective">
  <a:themeElements>
    <a:clrScheme name="Perspective">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erspective">
      <a:fillStyleLst>
        <a:solidFill>
          <a:schemeClr val="phClr"/>
        </a:solidFill>
        <a:gradFill rotWithShape="1">
          <a:gsLst>
            <a:gs pos="0">
              <a:schemeClr val="phClr">
                <a:tint val="50000"/>
                <a:alpha val="100000"/>
                <a:satMod val="160000"/>
                <a:lumMod val="105000"/>
              </a:schemeClr>
            </a:gs>
            <a:gs pos="41000">
              <a:schemeClr val="phClr">
                <a:tint val="57000"/>
                <a:satMod val="180000"/>
                <a:lumMod val="99000"/>
              </a:schemeClr>
            </a:gs>
            <a:gs pos="100000">
              <a:schemeClr val="phClr">
                <a:tint val="80000"/>
                <a:satMod val="200000"/>
                <a:lumMod val="104000"/>
              </a:schemeClr>
            </a:gs>
          </a:gsLst>
          <a:lin ang="5400000" scaled="1"/>
        </a:gradFill>
        <a:gradFill rotWithShape="1">
          <a:gsLst>
            <a:gs pos="0">
              <a:schemeClr val="phClr">
                <a:tint val="96000"/>
                <a:satMod val="130000"/>
                <a:lumMod val="114000"/>
              </a:schemeClr>
            </a:gs>
            <a:gs pos="60000">
              <a:schemeClr val="phClr">
                <a:tint val="100000"/>
                <a:satMod val="106000"/>
                <a:lumMod val="110000"/>
              </a:schemeClr>
            </a:gs>
            <a:gs pos="100000">
              <a:schemeClr val="ph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50800" dist="38100" dir="5400000" rotWithShape="0">
              <a:srgbClr val="000000">
                <a:alpha val="28000"/>
              </a:srgbClr>
            </a:outerShdw>
          </a:effectLst>
        </a:effectStyle>
        <a:effectStyle>
          <a:effectLst>
            <a:outerShdw blurRad="47625" dist="38100" dir="5400000" sy="98000" rotWithShape="0">
              <a:srgbClr val="000000">
                <a:alpha val="48000"/>
              </a:srgbClr>
            </a:outerShdw>
          </a:effectLst>
          <a:scene3d>
            <a:camera prst="orthographicFront">
              <a:rot lat="0" lon="0" rev="0"/>
            </a:camera>
            <a:lightRig rig="twoPt" dir="br">
              <a:rot lat="0" lon="0" rev="8700000"/>
            </a:lightRig>
          </a:scene3d>
          <a:sp3d prstMaterial="matte">
            <a:bevelT w="25400" h="53975"/>
          </a:sp3d>
        </a:effectStyle>
        <a:effectStyle>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a:effectStyle>
      </a:effectStyleLst>
      <a:bgFillStyleLst>
        <a:solidFill>
          <a:schemeClr val="phClr"/>
        </a:solidFill>
        <a:gradFill rotWithShape="1">
          <a:gsLst>
            <a:gs pos="0">
              <a:schemeClr val="phClr">
                <a:tint val="100000"/>
                <a:shade val="80000"/>
                <a:satMod val="100000"/>
                <a:lumMod val="100000"/>
              </a:schemeClr>
            </a:gs>
            <a:gs pos="65000">
              <a:schemeClr val="phClr">
                <a:tint val="100000"/>
                <a:shade val="95000"/>
                <a:satMod val="100000"/>
                <a:lumMod val="100000"/>
              </a:schemeClr>
            </a:gs>
            <a:gs pos="100000">
              <a:schemeClr val="phClr">
                <a:tint val="88000"/>
                <a:shade val="100000"/>
                <a:satMod val="400000"/>
                <a:lumMod val="100000"/>
              </a:schemeClr>
            </a:gs>
          </a:gsLst>
          <a:lin ang="5400000" scaled="0"/>
        </a:gradFill>
        <a:blipFill rotWithShape="1">
          <a:blip xmlns:r="http://schemas.openxmlformats.org/officeDocument/2006/relationships" r:embed="rId1">
            <a:duotone>
              <a:schemeClr val="phClr">
                <a:tint val="95000"/>
                <a:satMod val="90000"/>
              </a:schemeClr>
              <a:schemeClr val="phClr">
                <a:shade val="92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Perspective</Template>
  <TotalTime>170</TotalTime>
  <Words>663</Words>
  <Application>Microsoft Office PowerPoint</Application>
  <PresentationFormat>On-screen Show (4:3)</PresentationFormat>
  <Paragraphs>76</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Perspective</vt:lpstr>
      <vt:lpstr>PowerPoint Presentation</vt:lpstr>
      <vt:lpstr>Name: Aneeza Nasir Roll No: 019 Semester: 5th Topic: Depressive Disorders Subject:  Psychopathology  Submitted to:  Mam Samar Fahad               </vt:lpstr>
      <vt:lpstr>Contents</vt:lpstr>
      <vt:lpstr>Depressive Disorder</vt:lpstr>
      <vt:lpstr>Depression Diagnostic Criteria</vt:lpstr>
      <vt:lpstr>PowerPoint Presentation</vt:lpstr>
      <vt:lpstr>Types of Depressive Disorders Substance/Medication induced depressive disorder</vt:lpstr>
      <vt:lpstr>Common Symptoms</vt:lpstr>
      <vt:lpstr>Etiology</vt:lpstr>
      <vt:lpstr>Premenstrual dysphoric disorder</vt:lpstr>
      <vt:lpstr>Etiology</vt:lpstr>
      <vt:lpstr>Intervention</vt:lpstr>
      <vt:lpstr>Major depressive disorder</vt:lpstr>
      <vt:lpstr>Etiology</vt:lpstr>
      <vt:lpstr>Intervention</vt:lpstr>
      <vt:lpstr>        THE END</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Aneeza Nasir Roll No: 019 Semester: 5th Topic: Depresssive Disorders Subject:  Psychopathology  Submitted to:  Mam Samar Fahad               </dc:title>
  <dc:creator>sheraz1</dc:creator>
  <cp:lastModifiedBy>sheraz1</cp:lastModifiedBy>
  <cp:revision>17</cp:revision>
  <dcterms:created xsi:type="dcterms:W3CDTF">2020-04-02T14:13:04Z</dcterms:created>
  <dcterms:modified xsi:type="dcterms:W3CDTF">2020-04-02T17:04:01Z</dcterms:modified>
</cp:coreProperties>
</file>